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56" r:id="rId3"/>
    <p:sldId id="281" r:id="rId4"/>
    <p:sldId id="297" r:id="rId5"/>
    <p:sldId id="300" r:id="rId6"/>
    <p:sldId id="301" r:id="rId7"/>
    <p:sldId id="302" r:id="rId8"/>
    <p:sldId id="307" r:id="rId9"/>
    <p:sldId id="298" r:id="rId10"/>
    <p:sldId id="299" r:id="rId11"/>
    <p:sldId id="305" r:id="rId12"/>
    <p:sldId id="284" r:id="rId13"/>
    <p:sldId id="285" r:id="rId14"/>
    <p:sldId id="311" r:id="rId15"/>
    <p:sldId id="287" r:id="rId16"/>
    <p:sldId id="288" r:id="rId17"/>
    <p:sldId id="290" r:id="rId18"/>
    <p:sldId id="289" r:id="rId19"/>
    <p:sldId id="303" r:id="rId20"/>
    <p:sldId id="304" r:id="rId21"/>
    <p:sldId id="292" r:id="rId22"/>
    <p:sldId id="308" r:id="rId23"/>
    <p:sldId id="309" r:id="rId24"/>
    <p:sldId id="310" r:id="rId25"/>
    <p:sldId id="314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94664" autoAdjust="0"/>
  </p:normalViewPr>
  <p:slideViewPr>
    <p:cSldViewPr>
      <p:cViewPr varScale="1">
        <p:scale>
          <a:sx n="103" d="100"/>
          <a:sy n="103" d="100"/>
        </p:scale>
        <p:origin x="155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172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14600"/>
            <a:ext cx="9144000" cy="9144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479800"/>
            <a:ext cx="9144000" cy="635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248400" y="6553200"/>
            <a:ext cx="2895600" cy="228600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Arial" charset="0"/>
              </a:defRPr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charset="0"/>
              </a:defRPr>
            </a:lvl1pPr>
          </a:lstStyle>
          <a:p>
            <a:fld id="{A824896F-7755-466F-8C35-EAFD8CA4351D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6800" cy="1045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8359"/>
            <a:ext cx="4572000" cy="99964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0C56374-977E-4424-935F-A12D278A28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6215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1143000"/>
            <a:ext cx="21907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219200"/>
            <a:ext cx="6419850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03A2306-EA26-4CD1-AF4E-2B0594819D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82209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C45CE18-FEDB-42B8-B312-8B3BA77B227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24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36F8B2E-FEF9-4C06-A6EA-B5CD37F657F7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39069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772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3434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9E9954-B703-4A44-A9C2-064BB611DF7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6503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01000" cy="104517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08AB69-F4F1-4209-9B61-7037FCEB2A2C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201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EAAFB4-FDB7-4E54-B52B-447C3A70074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749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220D672-B12B-4FAA-A631-9CA5B5C5813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66800" cy="104517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381000" y="1143000"/>
            <a:ext cx="8686800" cy="74613"/>
          </a:xfrm>
          <a:prstGeom prst="rect">
            <a:avLst/>
          </a:prstGeom>
          <a:gradFill rotWithShape="0">
            <a:gsLst>
              <a:gs pos="0">
                <a:srgbClr val="DF140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776107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F5E704-AC6B-47FB-BDE9-3FAF54BE9D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1098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77000" y="6553200"/>
            <a:ext cx="2667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248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C060965-0726-4D60-93AC-F14691D533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70718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534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52400"/>
            <a:ext cx="807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381000" y="1107280"/>
            <a:ext cx="8686800" cy="74613"/>
          </a:xfrm>
          <a:prstGeom prst="rect">
            <a:avLst/>
          </a:prstGeom>
          <a:gradFill rotWithShape="0">
            <a:gsLst>
              <a:gs pos="0">
                <a:srgbClr val="DF140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6800" cy="1045176"/>
          </a:xfrm>
          <a:prstGeom prst="rect">
            <a:avLst/>
          </a:prstGeom>
        </p:spPr>
      </p:pic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0" y="65532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 sz="1200" b="1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248400" y="6553200"/>
            <a:ext cx="2895600" cy="228600"/>
          </a:xfrm>
          <a:prstGeom prst="rect">
            <a:avLst/>
          </a:prstGeom>
        </p:spPr>
        <p:txBody>
          <a:bodyPr/>
          <a:lstStyle>
            <a:lvl1pPr algn="r">
              <a:defRPr lang="en-US" sz="1200" b="1" smtClean="0"/>
            </a:lvl1pPr>
          </a:lstStyle>
          <a:p>
            <a:r>
              <a:rPr lang="en-US"/>
              <a:t>@ NTUST CSIE 2014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algn="r">
              <a:defRPr b="1">
                <a:latin typeface="Arial" charset="0"/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8359"/>
            <a:ext cx="4572000" cy="9996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3276600"/>
            <a:ext cx="9144000" cy="914400"/>
          </a:xfrm>
        </p:spPr>
        <p:txBody>
          <a:bodyPr/>
          <a:lstStyle/>
          <a:p>
            <a:r>
              <a:rPr lang="en-US" altLang="zh-TW" b="0" dirty="0"/>
              <a:t>Coordinate systems and transformations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Graphics Pipeline (2/2)</a:t>
            </a: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8696" y="2209800"/>
            <a:ext cx="6016752" cy="390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66800" y="1219200"/>
            <a:ext cx="1371600" cy="9233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b="0"/>
              <a:t>Local Coordinate Space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67000" y="1219200"/>
            <a:ext cx="1524000" cy="9233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b="0"/>
              <a:t>World Coordinate Space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438400" y="1676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60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572000" y="1219200"/>
            <a:ext cx="1219200" cy="9233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b="0"/>
              <a:t>View Space</a:t>
            </a:r>
          </a:p>
          <a:p>
            <a:pPr algn="ctr"/>
            <a:endParaRPr lang="zh-TW" altLang="en-US" b="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191000" y="1676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60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096000" y="1219200"/>
            <a:ext cx="1295400" cy="9233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b="0"/>
              <a:t>Canonical View Volume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5791200" y="1676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600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7391400" y="1676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 sz="1600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620000" y="1219200"/>
            <a:ext cx="990600" cy="9233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b="0"/>
              <a:t>Display Space</a:t>
            </a:r>
          </a:p>
          <a:p>
            <a:pPr algn="ctr"/>
            <a:endParaRPr lang="zh-TW" altLang="en-US" b="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Transformations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4681538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Two different world coordinate</a:t>
            </a:r>
          </a:p>
          <a:p>
            <a:endParaRPr lang="en-US" altLang="zh-TW" dirty="0">
              <a:ea typeface="新細明體" charset="-120"/>
            </a:endParaRPr>
          </a:p>
        </p:txBody>
      </p:sp>
      <p:grpSp>
        <p:nvGrpSpPr>
          <p:cNvPr id="2" name="Group 16"/>
          <p:cNvGrpSpPr>
            <a:grpSpLocks noChangeAspect="1"/>
          </p:cNvGrpSpPr>
          <p:nvPr/>
        </p:nvGrpSpPr>
        <p:grpSpPr bwMode="auto">
          <a:xfrm>
            <a:off x="937650" y="1991381"/>
            <a:ext cx="2567550" cy="2731675"/>
            <a:chOff x="1219200" y="2167886"/>
            <a:chExt cx="1803009" cy="1931382"/>
          </a:xfrm>
        </p:grpSpPr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1447800" y="2514600"/>
              <a:ext cx="1219200" cy="1295400"/>
              <a:chOff x="2514600" y="3200400"/>
              <a:chExt cx="1219200" cy="1295400"/>
            </a:xfrm>
          </p:grpSpPr>
          <p:cxnSp>
            <p:nvCxnSpPr>
              <p:cNvPr id="3095" name="Straight Arrow Connector 6"/>
              <p:cNvCxnSpPr>
                <a:cxnSpLocks noChangeShapeType="1"/>
              </p:cNvCxnSpPr>
              <p:nvPr/>
            </p:nvCxnSpPr>
            <p:spPr bwMode="auto">
              <a:xfrm flipV="1">
                <a:off x="2971800" y="3200400"/>
                <a:ext cx="0" cy="7620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</p:cxnSp>
          <p:cxnSp>
            <p:nvCxnSpPr>
              <p:cNvPr id="3096" name="Straight Arrow Connector 12"/>
              <p:cNvCxnSpPr>
                <a:cxnSpLocks noChangeShapeType="1"/>
              </p:cNvCxnSpPr>
              <p:nvPr/>
            </p:nvCxnSpPr>
            <p:spPr bwMode="auto">
              <a:xfrm>
                <a:off x="2971800" y="3962400"/>
                <a:ext cx="762000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</p:cxnSp>
          <p:cxnSp>
            <p:nvCxnSpPr>
              <p:cNvPr id="3097" name="Straight Arrow Connector 11"/>
              <p:cNvCxnSpPr>
                <a:cxnSpLocks noChangeShapeType="1"/>
              </p:cNvCxnSpPr>
              <p:nvPr/>
            </p:nvCxnSpPr>
            <p:spPr bwMode="auto">
              <a:xfrm flipH="1">
                <a:off x="2514600" y="3962400"/>
                <a:ext cx="457200" cy="5334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</p:cxnSp>
        </p:grpSp>
        <p:sp>
          <p:nvSpPr>
            <p:cNvPr id="3092" name="TextBox 15"/>
            <p:cNvSpPr txBox="1">
              <a:spLocks noChangeArrowheads="1"/>
            </p:cNvSpPr>
            <p:nvPr/>
          </p:nvSpPr>
          <p:spPr bwMode="auto">
            <a:xfrm>
              <a:off x="2717409" y="3043535"/>
              <a:ext cx="304800" cy="369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2800" dirty="0">
                  <a:ea typeface="新細明體" charset="-120"/>
                </a:rPr>
                <a:t>y</a:t>
              </a:r>
              <a:endParaRPr lang="zh-TW" altLang="en-US" sz="2800">
                <a:ea typeface="新細明體" charset="-120"/>
              </a:endParaRPr>
            </a:p>
          </p:txBody>
        </p:sp>
        <p:sp>
          <p:nvSpPr>
            <p:cNvPr id="3093" name="TextBox 20"/>
            <p:cNvSpPr txBox="1">
              <a:spLocks noChangeArrowheads="1"/>
            </p:cNvSpPr>
            <p:nvPr/>
          </p:nvSpPr>
          <p:spPr bwMode="auto">
            <a:xfrm>
              <a:off x="1752600" y="2167886"/>
              <a:ext cx="304800" cy="369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2800" dirty="0">
                  <a:ea typeface="新細明體" charset="-120"/>
                </a:rPr>
                <a:t>z</a:t>
              </a:r>
              <a:endParaRPr lang="zh-TW" altLang="en-US" sz="2800" dirty="0">
                <a:ea typeface="新細明體" charset="-120"/>
              </a:endParaRPr>
            </a:p>
          </p:txBody>
        </p:sp>
        <p:sp>
          <p:nvSpPr>
            <p:cNvPr id="3094" name="TextBox 21"/>
            <p:cNvSpPr txBox="1">
              <a:spLocks noChangeArrowheads="1"/>
            </p:cNvSpPr>
            <p:nvPr/>
          </p:nvSpPr>
          <p:spPr bwMode="auto">
            <a:xfrm>
              <a:off x="1219200" y="3729335"/>
              <a:ext cx="304800" cy="369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2800" dirty="0">
                  <a:ea typeface="新細明體" charset="-120"/>
                </a:rPr>
                <a:t>x</a:t>
              </a:r>
              <a:endParaRPr lang="zh-TW" altLang="en-US" sz="2800">
                <a:ea typeface="新細明體" charset="-120"/>
              </a:endParaRPr>
            </a:p>
          </p:txBody>
        </p:sp>
      </p:grpSp>
      <p:grpSp>
        <p:nvGrpSpPr>
          <p:cNvPr id="4" name="Group 23"/>
          <p:cNvGrpSpPr>
            <a:grpSpLocks noChangeAspect="1"/>
          </p:cNvGrpSpPr>
          <p:nvPr/>
        </p:nvGrpSpPr>
        <p:grpSpPr bwMode="auto">
          <a:xfrm>
            <a:off x="5791200" y="1991381"/>
            <a:ext cx="2441008" cy="2706259"/>
            <a:chOff x="1219200" y="2116745"/>
            <a:chExt cx="1803009" cy="1999087"/>
          </a:xfrm>
        </p:grpSpPr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1447800" y="2514600"/>
              <a:ext cx="1219200" cy="1295400"/>
              <a:chOff x="2514600" y="3200400"/>
              <a:chExt cx="1219200" cy="1295400"/>
            </a:xfrm>
          </p:grpSpPr>
          <p:cxnSp>
            <p:nvCxnSpPr>
              <p:cNvPr id="3088" name="Straight Arrow Connector 28"/>
              <p:cNvCxnSpPr>
                <a:cxnSpLocks noChangeShapeType="1"/>
              </p:cNvCxnSpPr>
              <p:nvPr/>
            </p:nvCxnSpPr>
            <p:spPr bwMode="auto">
              <a:xfrm flipV="1">
                <a:off x="2971800" y="3200400"/>
                <a:ext cx="0" cy="7620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</p:cxnSp>
          <p:cxnSp>
            <p:nvCxnSpPr>
              <p:cNvPr id="3089" name="Straight Arrow Connector 29"/>
              <p:cNvCxnSpPr>
                <a:cxnSpLocks noChangeShapeType="1"/>
              </p:cNvCxnSpPr>
              <p:nvPr/>
            </p:nvCxnSpPr>
            <p:spPr bwMode="auto">
              <a:xfrm>
                <a:off x="2971800" y="3962400"/>
                <a:ext cx="762000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</p:cxnSp>
          <p:cxnSp>
            <p:nvCxnSpPr>
              <p:cNvPr id="3090" name="Straight Arrow Connector 30"/>
              <p:cNvCxnSpPr>
                <a:cxnSpLocks noChangeShapeType="1"/>
              </p:cNvCxnSpPr>
              <p:nvPr/>
            </p:nvCxnSpPr>
            <p:spPr bwMode="auto">
              <a:xfrm flipH="1">
                <a:off x="2514600" y="3962400"/>
                <a:ext cx="457200" cy="5334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</p:cxnSp>
        </p:grpSp>
        <p:sp>
          <p:nvSpPr>
            <p:cNvPr id="3085" name="TextBox 25"/>
            <p:cNvSpPr txBox="1">
              <a:spLocks noChangeArrowheads="1"/>
            </p:cNvSpPr>
            <p:nvPr/>
          </p:nvSpPr>
          <p:spPr bwMode="auto">
            <a:xfrm>
              <a:off x="2717409" y="3043535"/>
              <a:ext cx="304800" cy="38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2800" dirty="0">
                  <a:ea typeface="新細明體" charset="-120"/>
                </a:rPr>
                <a:t>x</a:t>
              </a:r>
              <a:endParaRPr lang="zh-TW" altLang="en-US" sz="2800">
                <a:ea typeface="新細明體" charset="-120"/>
              </a:endParaRPr>
            </a:p>
          </p:txBody>
        </p:sp>
        <p:sp>
          <p:nvSpPr>
            <p:cNvPr id="3086" name="TextBox 26"/>
            <p:cNvSpPr txBox="1">
              <a:spLocks noChangeArrowheads="1"/>
            </p:cNvSpPr>
            <p:nvPr/>
          </p:nvSpPr>
          <p:spPr bwMode="auto">
            <a:xfrm>
              <a:off x="1752600" y="2116745"/>
              <a:ext cx="304800" cy="38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2800" dirty="0">
                  <a:ea typeface="新細明體" charset="-120"/>
                </a:rPr>
                <a:t>y</a:t>
              </a:r>
              <a:endParaRPr lang="zh-TW" altLang="en-US" sz="2800" dirty="0">
                <a:ea typeface="新細明體" charset="-120"/>
              </a:endParaRPr>
            </a:p>
          </p:txBody>
        </p:sp>
        <p:sp>
          <p:nvSpPr>
            <p:cNvPr id="3087" name="TextBox 27"/>
            <p:cNvSpPr txBox="1">
              <a:spLocks noChangeArrowheads="1"/>
            </p:cNvSpPr>
            <p:nvPr/>
          </p:nvSpPr>
          <p:spPr bwMode="auto">
            <a:xfrm>
              <a:off x="1219200" y="3729335"/>
              <a:ext cx="304800" cy="386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2800" dirty="0">
                  <a:ea typeface="新細明體" charset="-120"/>
                </a:rPr>
                <a:t>z</a:t>
              </a:r>
              <a:endParaRPr lang="zh-TW" altLang="en-US" sz="2800" dirty="0">
                <a:ea typeface="新細明體" charset="-120"/>
              </a:endParaRPr>
            </a:p>
          </p:txBody>
        </p:sp>
      </p:grpSp>
      <p:sp>
        <p:nvSpPr>
          <p:cNvPr id="3080" name="TextBox 32"/>
          <p:cNvSpPr txBox="1">
            <a:spLocks noChangeArrowheads="1"/>
          </p:cNvSpPr>
          <p:nvPr/>
        </p:nvSpPr>
        <p:spPr bwMode="auto">
          <a:xfrm>
            <a:off x="762000" y="4724399"/>
            <a:ext cx="350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The World Coordinate of Maze</a:t>
            </a:r>
            <a:endParaRPr lang="zh-TW" altLang="en-US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3081" name="TextBox 33"/>
          <p:cNvSpPr txBox="1">
            <a:spLocks noChangeArrowheads="1"/>
          </p:cNvSpPr>
          <p:nvPr/>
        </p:nvSpPr>
        <p:spPr bwMode="auto">
          <a:xfrm>
            <a:off x="5486400" y="4724399"/>
            <a:ext cx="3276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World Coordinate in OpenGL</a:t>
            </a:r>
            <a:endParaRPr lang="zh-TW" altLang="en-US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4038600" y="3124199"/>
            <a:ext cx="91440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83" name="TextBox 38"/>
          <p:cNvSpPr txBox="1">
            <a:spLocks noChangeArrowheads="1"/>
          </p:cNvSpPr>
          <p:nvPr/>
        </p:nvSpPr>
        <p:spPr bwMode="auto">
          <a:xfrm>
            <a:off x="3276600" y="2590799"/>
            <a:ext cx="3352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How these two to be equal?</a:t>
            </a: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66800" y="1219200"/>
            <a:ext cx="5410200" cy="170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zh-TW" sz="2400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Arbitrary View Positions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charset="-120"/>
                <a:cs typeface="Times New Roman" pitchFamily="18" charset="0"/>
              </a:rPr>
              <a:t>Eye position: 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charset="-120"/>
                <a:cs typeface="Times New Roman" pitchFamily="18" charset="0"/>
              </a:rPr>
              <a:t>Gaze direction: 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charset="-120"/>
                <a:cs typeface="Times New Roman" pitchFamily="18" charset="0"/>
              </a:rPr>
              <a:t>View-up vector: t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8480" y="2229928"/>
            <a:ext cx="4275920" cy="33147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220528"/>
            <a:ext cx="2590800" cy="23420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848600" cy="762000"/>
          </a:xfrm>
        </p:spPr>
        <p:txBody>
          <a:bodyPr/>
          <a:lstStyle/>
          <a:p>
            <a:r>
              <a:rPr lang="en-US" altLang="zh-TW" dirty="0"/>
              <a:t>Coordinate Transformations</a:t>
            </a:r>
            <a:endParaRPr lang="en-US" altLang="zh-TW" dirty="0">
              <a:ea typeface="新細明體" charset="-120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6705600" cy="4313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an01f2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3276600"/>
            <a:ext cx="2536825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9037933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2" name="Straight Arrow Connector 66"/>
          <p:cNvCxnSpPr>
            <a:cxnSpLocks noChangeShapeType="1"/>
          </p:cNvCxnSpPr>
          <p:nvPr/>
        </p:nvCxnSpPr>
        <p:spPr bwMode="auto">
          <a:xfrm>
            <a:off x="2057400" y="3733800"/>
            <a:ext cx="7620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</p:spPr>
      </p:cxn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Transformations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077200" cy="4343400"/>
          </a:xfrm>
        </p:spPr>
        <p:txBody>
          <a:bodyPr/>
          <a:lstStyle/>
          <a:p>
            <a:r>
              <a:rPr lang="en-US" altLang="zh-TW" dirty="0">
                <a:ea typeface="新細明體" charset="-120"/>
              </a:rPr>
              <a:t>From World to View</a:t>
            </a:r>
          </a:p>
        </p:txBody>
      </p:sp>
      <p:grpSp>
        <p:nvGrpSpPr>
          <p:cNvPr id="2" name="Group 16"/>
          <p:cNvGrpSpPr>
            <a:grpSpLocks noChangeAspect="1"/>
          </p:cNvGrpSpPr>
          <p:nvPr/>
        </p:nvGrpSpPr>
        <p:grpSpPr bwMode="auto">
          <a:xfrm>
            <a:off x="5715000" y="2373635"/>
            <a:ext cx="2057400" cy="2045965"/>
            <a:chOff x="1219200" y="2052935"/>
            <a:chExt cx="2057399" cy="2045681"/>
          </a:xfrm>
        </p:grpSpPr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1447800" y="2514600"/>
              <a:ext cx="1219200" cy="1295400"/>
              <a:chOff x="2514600" y="3200400"/>
              <a:chExt cx="1219200" cy="1295400"/>
            </a:xfrm>
          </p:grpSpPr>
          <p:cxnSp>
            <p:nvCxnSpPr>
              <p:cNvPr id="7" name="Straight Arrow Connector 6"/>
              <p:cNvCxnSpPr/>
              <p:nvPr/>
            </p:nvCxnSpPr>
            <p:spPr bwMode="auto">
              <a:xfrm flipV="1">
                <a:off x="2971800" y="3200633"/>
                <a:ext cx="0" cy="761894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xtLst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 bwMode="auto">
              <a:xfrm>
                <a:off x="2971800" y="3962527"/>
                <a:ext cx="761999" cy="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xtLst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 bwMode="auto">
              <a:xfrm flipH="1">
                <a:off x="2514600" y="3962527"/>
                <a:ext cx="457200" cy="533326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xtLst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717408" y="3043535"/>
              <a:ext cx="559191" cy="369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x’</a:t>
              </a:r>
              <a:endParaRPr lang="zh-TW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52600" y="2052935"/>
              <a:ext cx="533400" cy="369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y’</a:t>
              </a:r>
              <a:endParaRPr lang="zh-TW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9200" y="3729335"/>
              <a:ext cx="533400" cy="3692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z’</a:t>
              </a:r>
              <a:endParaRPr lang="zh-TW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1219200" y="2057400"/>
            <a:ext cx="1803400" cy="1757363"/>
            <a:chOff x="1219200" y="2052935"/>
            <a:chExt cx="1803009" cy="1757065"/>
          </a:xfrm>
        </p:grpSpPr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1447800" y="2514600"/>
              <a:ext cx="1219200" cy="1295400"/>
              <a:chOff x="2514600" y="3200400"/>
              <a:chExt cx="1219200" cy="1295400"/>
            </a:xfrm>
          </p:grpSpPr>
          <p:cxnSp>
            <p:nvCxnSpPr>
              <p:cNvPr id="5160" name="Straight Arrow Connector 28"/>
              <p:cNvCxnSpPr>
                <a:cxnSpLocks noChangeShapeType="1"/>
              </p:cNvCxnSpPr>
              <p:nvPr/>
            </p:nvCxnSpPr>
            <p:spPr bwMode="auto">
              <a:xfrm flipV="1">
                <a:off x="2971800" y="3200400"/>
                <a:ext cx="0" cy="7620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</p:cxnSp>
          <p:cxnSp>
            <p:nvCxnSpPr>
              <p:cNvPr id="5161" name="Straight Arrow Connector 29"/>
              <p:cNvCxnSpPr>
                <a:cxnSpLocks noChangeShapeType="1"/>
              </p:cNvCxnSpPr>
              <p:nvPr/>
            </p:nvCxnSpPr>
            <p:spPr bwMode="auto">
              <a:xfrm>
                <a:off x="2971800" y="3962400"/>
                <a:ext cx="762000" cy="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</p:cxnSp>
          <p:cxnSp>
            <p:nvCxnSpPr>
              <p:cNvPr id="5162" name="Straight Arrow Connector 30"/>
              <p:cNvCxnSpPr>
                <a:cxnSpLocks noChangeShapeType="1"/>
              </p:cNvCxnSpPr>
              <p:nvPr/>
            </p:nvCxnSpPr>
            <p:spPr bwMode="auto">
              <a:xfrm flipH="1">
                <a:off x="2514600" y="3962400"/>
                <a:ext cx="457200" cy="5334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</p:spPr>
          </p:cxnSp>
        </p:grpSp>
        <p:sp>
          <p:nvSpPr>
            <p:cNvPr id="5157" name="TextBox 25"/>
            <p:cNvSpPr txBox="1">
              <a:spLocks noChangeArrowheads="1"/>
            </p:cNvSpPr>
            <p:nvPr/>
          </p:nvSpPr>
          <p:spPr bwMode="auto">
            <a:xfrm>
              <a:off x="2717409" y="3043535"/>
              <a:ext cx="304800" cy="369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ea typeface="新細明體" charset="-120"/>
                  <a:cs typeface="Times New Roman" pitchFamily="18" charset="0"/>
                </a:rPr>
                <a:t>x</a:t>
              </a:r>
              <a:endParaRPr lang="zh-TW" altLang="en-US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5158" name="TextBox 26"/>
            <p:cNvSpPr txBox="1">
              <a:spLocks noChangeArrowheads="1"/>
            </p:cNvSpPr>
            <p:nvPr/>
          </p:nvSpPr>
          <p:spPr bwMode="auto">
            <a:xfrm>
              <a:off x="1752600" y="2052935"/>
              <a:ext cx="304800" cy="369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ea typeface="新細明體" charset="-120"/>
                  <a:cs typeface="Times New Roman" pitchFamily="18" charset="0"/>
                </a:rPr>
                <a:t>y</a:t>
              </a:r>
              <a:endParaRPr lang="zh-TW" altLang="en-US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  <p:sp>
          <p:nvSpPr>
            <p:cNvPr id="5159" name="TextBox 27"/>
            <p:cNvSpPr txBox="1">
              <a:spLocks noChangeArrowheads="1"/>
            </p:cNvSpPr>
            <p:nvPr/>
          </p:nvSpPr>
          <p:spPr bwMode="auto">
            <a:xfrm>
              <a:off x="1219200" y="3272135"/>
              <a:ext cx="304800" cy="369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ea typeface="新細明體" charset="-120"/>
                  <a:cs typeface="Times New Roman" pitchFamily="18" charset="0"/>
                </a:rPr>
                <a:t>z</a:t>
              </a:r>
              <a:endParaRPr lang="zh-TW" altLang="en-US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</p:grpSp>
      <p:sp>
        <p:nvSpPr>
          <p:cNvPr id="5129" name="TextBox 32"/>
          <p:cNvSpPr txBox="1">
            <a:spLocks noChangeArrowheads="1"/>
          </p:cNvSpPr>
          <p:nvPr/>
        </p:nvSpPr>
        <p:spPr bwMode="auto">
          <a:xfrm>
            <a:off x="5715000" y="5181600"/>
            <a:ext cx="259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View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Coordinate</a:t>
            </a:r>
            <a:r>
              <a:rPr lang="en-US" altLang="zh-TW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 of Maze</a:t>
            </a:r>
          </a:p>
        </p:txBody>
      </p:sp>
      <p:sp>
        <p:nvSpPr>
          <p:cNvPr id="5130" name="TextBox 33"/>
          <p:cNvSpPr txBox="1">
            <a:spLocks noChangeArrowheads="1"/>
          </p:cNvSpPr>
          <p:nvPr/>
        </p:nvSpPr>
        <p:spPr bwMode="auto">
          <a:xfrm>
            <a:off x="914400" y="5181600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The World Coordinate of Maze</a:t>
            </a:r>
            <a:endParaRPr lang="zh-TW" altLang="en-US" dirty="0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35" name="Straight Arrow Connector 34"/>
          <p:cNvCxnSpPr>
            <a:cxnSpLocks noChangeAspect="1"/>
          </p:cNvCxnSpPr>
          <p:nvPr/>
        </p:nvCxnSpPr>
        <p:spPr bwMode="auto">
          <a:xfrm flipV="1">
            <a:off x="6400800" y="3216597"/>
            <a:ext cx="381000" cy="37623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32" name="Oval 35"/>
          <p:cNvSpPr>
            <a:spLocks noChangeArrowheads="1"/>
          </p:cNvSpPr>
          <p:nvPr/>
        </p:nvSpPr>
        <p:spPr bwMode="auto">
          <a:xfrm>
            <a:off x="6324600" y="3516635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5600" y="4191000"/>
            <a:ext cx="19812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The position and direction of viewer</a:t>
            </a:r>
            <a:endParaRPr lang="zh-TW" altLang="en-US" dirty="0">
              <a:solidFill>
                <a:srgbClr val="FFFFFF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4038600" y="3886200"/>
            <a:ext cx="91440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35" name="TextBox 38"/>
          <p:cNvSpPr txBox="1">
            <a:spLocks noChangeArrowheads="1"/>
          </p:cNvSpPr>
          <p:nvPr/>
        </p:nvSpPr>
        <p:spPr bwMode="auto">
          <a:xfrm>
            <a:off x="3581400" y="3124200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Translate rotation</a:t>
            </a:r>
          </a:p>
        </p:txBody>
      </p: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914400" y="2509838"/>
            <a:ext cx="2032000" cy="1895297"/>
            <a:chOff x="761999" y="2052935"/>
            <a:chExt cx="2032195" cy="1895627"/>
          </a:xfrm>
        </p:grpSpPr>
        <p:grpSp>
          <p:nvGrpSpPr>
            <p:cNvPr id="9" name="Group 40"/>
            <p:cNvGrpSpPr>
              <a:grpSpLocks/>
            </p:cNvGrpSpPr>
            <p:nvPr/>
          </p:nvGrpSpPr>
          <p:grpSpPr bwMode="auto">
            <a:xfrm>
              <a:off x="1295399" y="2514600"/>
              <a:ext cx="1143000" cy="1219200"/>
              <a:chOff x="2362199" y="3200400"/>
              <a:chExt cx="1143000" cy="1219200"/>
            </a:xfrm>
          </p:grpSpPr>
          <p:cxnSp>
            <p:nvCxnSpPr>
              <p:cNvPr id="45" name="Straight Arrow Connector 44"/>
              <p:cNvCxnSpPr/>
              <p:nvPr/>
            </p:nvCxnSpPr>
            <p:spPr bwMode="auto">
              <a:xfrm flipV="1">
                <a:off x="2971909" y="3200777"/>
                <a:ext cx="0" cy="762133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x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 bwMode="auto">
              <a:xfrm>
                <a:off x="2971909" y="3962910"/>
                <a:ext cx="533451" cy="45728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x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 bwMode="auto">
              <a:xfrm flipH="1">
                <a:off x="2362250" y="3962910"/>
                <a:ext cx="609659" cy="303266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x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2235003" y="3579166"/>
              <a:ext cx="559191" cy="3693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x’</a:t>
              </a:r>
              <a:endParaRPr lang="zh-TW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52600" y="2052935"/>
              <a:ext cx="533400" cy="3693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y’</a:t>
              </a:r>
              <a:endParaRPr lang="zh-TW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1999" y="3429000"/>
              <a:ext cx="1181101" cy="3693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z’= -g</a:t>
              </a:r>
              <a:endParaRPr lang="zh-TW" altLang="en-US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1981200" y="3505200"/>
            <a:ext cx="609600" cy="304800"/>
            <a:chOff x="1981200" y="3505200"/>
            <a:chExt cx="609600" cy="304800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V="1">
              <a:off x="2057400" y="3505200"/>
              <a:ext cx="5334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48" name="Oval 3"/>
            <p:cNvSpPr>
              <a:spLocks noChangeArrowheads="1"/>
            </p:cNvSpPr>
            <p:nvPr/>
          </p:nvSpPr>
          <p:spPr bwMode="auto">
            <a:xfrm>
              <a:off x="1981200" y="3657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latin typeface="Times New Roman" pitchFamily="18" charset="0"/>
                <a:ea typeface="新細明體" charset="-120"/>
                <a:cs typeface="Times New Roman" pitchFamily="18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743200" y="4343400"/>
            <a:ext cx="19812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  <a:latin typeface="Times New Roman" pitchFamily="18" charset="0"/>
                <a:ea typeface="新細明體" charset="-120"/>
                <a:cs typeface="Times New Roman" pitchFamily="18" charset="0"/>
              </a:rPr>
              <a:t>The position and direction of viewer</a:t>
            </a:r>
            <a:endParaRPr lang="zh-TW" altLang="en-US" dirty="0">
              <a:solidFill>
                <a:srgbClr val="FFFFFF"/>
              </a:solidFill>
              <a:latin typeface="Times New Roman" pitchFamily="18" charset="0"/>
              <a:ea typeface="新細明體" charset="-120"/>
              <a:cs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09800" y="3124200"/>
            <a:ext cx="381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  <a:endParaRPr lang="zh-TW" altLang="en-US" dirty="0">
              <a:ln w="1905"/>
              <a:solidFill>
                <a:schemeClr val="accent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40" name="Straight Connector 51"/>
          <p:cNvCxnSpPr>
            <a:cxnSpLocks noChangeAspect="1" noChangeShapeType="1"/>
          </p:cNvCxnSpPr>
          <p:nvPr/>
        </p:nvCxnSpPr>
        <p:spPr bwMode="auto">
          <a:xfrm>
            <a:off x="6591300" y="3437260"/>
            <a:ext cx="1905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5141" name="Straight Connector 57"/>
          <p:cNvCxnSpPr>
            <a:cxnSpLocks noChangeAspect="1" noChangeShapeType="1"/>
          </p:cNvCxnSpPr>
          <p:nvPr/>
        </p:nvCxnSpPr>
        <p:spPr bwMode="auto">
          <a:xfrm flipH="1">
            <a:off x="6629400" y="3437260"/>
            <a:ext cx="15240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2" name="TextBox 61"/>
          <p:cNvSpPr txBox="1">
            <a:spLocks noChangeAspect="1"/>
          </p:cNvSpPr>
          <p:nvPr/>
        </p:nvSpPr>
        <p:spPr>
          <a:xfrm>
            <a:off x="6629400" y="2759397"/>
            <a:ext cx="93457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 = -z</a:t>
            </a:r>
            <a:endParaRPr lang="zh-TW" altLang="en-US" dirty="0">
              <a:ln w="1905"/>
              <a:solidFill>
                <a:schemeClr val="accent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14600" y="3352800"/>
            <a:ext cx="381000" cy="461665"/>
          </a:xfrm>
          <a:prstGeom prst="rect">
            <a:avLst/>
          </a:prstGeom>
          <a:blipFill rotWithShape="1">
            <a:blip r:embed="rId2" cstate="print"/>
            <a:stretch>
              <a:fillRect l="-3226" r="-3226"/>
            </a:stretch>
          </a:blipFill>
        </p:spPr>
        <p:txBody>
          <a:bodyPr/>
          <a:lstStyle/>
          <a:p>
            <a:r>
              <a:rPr lang="zh-TW" altLang="en-US">
                <a:noFill/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sp>
        <p:nvSpPr>
          <p:cNvPr id="61" name="Arc 60"/>
          <p:cNvSpPr/>
          <p:nvPr/>
        </p:nvSpPr>
        <p:spPr bwMode="auto">
          <a:xfrm>
            <a:off x="2311400" y="3581400"/>
            <a:ext cx="203200" cy="608013"/>
          </a:xfrm>
          <a:prstGeom prst="arc">
            <a:avLst>
              <a:gd name="adj1" fmla="val 16200000"/>
              <a:gd name="adj2" fmla="val 1821331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Arc 72"/>
          <p:cNvSpPr/>
          <p:nvPr/>
        </p:nvSpPr>
        <p:spPr bwMode="auto">
          <a:xfrm>
            <a:off x="1676400" y="3505200"/>
            <a:ext cx="660400" cy="681037"/>
          </a:xfrm>
          <a:prstGeom prst="arc">
            <a:avLst>
              <a:gd name="adj1" fmla="val 9927291"/>
              <a:gd name="adj2" fmla="val 19315297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14400" y="3500735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>
                <a:solidFill>
                  <a:srgbClr val="FF0000"/>
                </a:solidFill>
                <a:latin typeface="+mj-ea"/>
                <a:ea typeface="+mj-ea"/>
              </a:rPr>
              <a:t>180+</a:t>
            </a:r>
            <a:r>
              <a:rPr lang="el-GR" altLang="zh-TW" sz="2400" b="1" i="1" dirty="0">
                <a:solidFill>
                  <a:srgbClr val="FF0000"/>
                </a:solidFill>
                <a:latin typeface="+mj-ea"/>
                <a:ea typeface="+mj-ea"/>
              </a:rPr>
              <a:t>θ</a:t>
            </a:r>
            <a:endParaRPr lang="zh-TW" altLang="en-US" sz="2400" b="1" i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Transformations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From View to Screen</a:t>
            </a:r>
          </a:p>
          <a:p>
            <a:endParaRPr lang="en-US" altLang="zh-TW" dirty="0">
              <a:ea typeface="新細明體" charset="-120"/>
            </a:endParaRPr>
          </a:p>
        </p:txBody>
      </p:sp>
      <p:pic>
        <p:nvPicPr>
          <p:cNvPr id="615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524000"/>
            <a:ext cx="1244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24000"/>
            <a:ext cx="127635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52" name="Line 6"/>
          <p:cNvSpPr>
            <a:spLocks noChangeShapeType="1"/>
          </p:cNvSpPr>
          <p:nvPr/>
        </p:nvSpPr>
        <p:spPr bwMode="auto">
          <a:xfrm>
            <a:off x="1439863" y="4748213"/>
            <a:ext cx="6019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153" name="Line 7"/>
          <p:cNvSpPr>
            <a:spLocks noChangeShapeType="1"/>
          </p:cNvSpPr>
          <p:nvPr/>
        </p:nvSpPr>
        <p:spPr bwMode="auto">
          <a:xfrm flipV="1">
            <a:off x="1439863" y="3224213"/>
            <a:ext cx="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154" name="Text Box 8"/>
          <p:cNvSpPr txBox="1">
            <a:spLocks noChangeArrowheads="1"/>
          </p:cNvSpPr>
          <p:nvPr/>
        </p:nvSpPr>
        <p:spPr bwMode="auto">
          <a:xfrm>
            <a:off x="1266825" y="2743200"/>
            <a:ext cx="3770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>
                <a:ea typeface="新細明體" charset="-120"/>
              </a:rPr>
              <a:t>y</a:t>
            </a:r>
            <a:r>
              <a:rPr lang="en-US" altLang="zh-TW" i="1" baseline="-25000" dirty="0">
                <a:ea typeface="新細明體" charset="-120"/>
              </a:rPr>
              <a:t>v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7429500" y="4495800"/>
            <a:ext cx="4539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>
                <a:ea typeface="新細明體" charset="-120"/>
              </a:rPr>
              <a:t>-z</a:t>
            </a:r>
            <a:r>
              <a:rPr lang="en-US" altLang="zh-TW" i="1" baseline="-25000" dirty="0">
                <a:ea typeface="新細明體" charset="-120"/>
              </a:rPr>
              <a:t>v</a:t>
            </a:r>
          </a:p>
        </p:txBody>
      </p:sp>
      <p:sp>
        <p:nvSpPr>
          <p:cNvPr id="6156" name="Line 10"/>
          <p:cNvSpPr>
            <a:spLocks noChangeShapeType="1"/>
          </p:cNvSpPr>
          <p:nvPr/>
        </p:nvSpPr>
        <p:spPr bwMode="auto">
          <a:xfrm flipV="1">
            <a:off x="1439863" y="3300413"/>
            <a:ext cx="5181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157" name="Text Box 12"/>
          <p:cNvSpPr txBox="1">
            <a:spLocks noChangeArrowheads="1"/>
          </p:cNvSpPr>
          <p:nvPr/>
        </p:nvSpPr>
        <p:spPr bwMode="auto">
          <a:xfrm>
            <a:off x="6629400" y="2819400"/>
            <a:ext cx="14558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>
                <a:ea typeface="新細明體" charset="-120"/>
              </a:rPr>
              <a:t>P(x</a:t>
            </a:r>
            <a:r>
              <a:rPr lang="en-US" altLang="zh-TW" i="1" baseline="-25000" dirty="0">
                <a:ea typeface="新細明體" charset="-120"/>
              </a:rPr>
              <a:t>v </a:t>
            </a:r>
            <a:r>
              <a:rPr lang="en-US" altLang="zh-TW" i="1" dirty="0">
                <a:ea typeface="新細明體" charset="-120"/>
              </a:rPr>
              <a:t>, </a:t>
            </a:r>
            <a:r>
              <a:rPr lang="en-US" altLang="zh-TW" i="1" dirty="0" err="1">
                <a:ea typeface="新細明體" charset="-120"/>
              </a:rPr>
              <a:t>y</a:t>
            </a:r>
            <a:r>
              <a:rPr lang="en-US" altLang="zh-TW" i="1" baseline="-25000" dirty="0" err="1">
                <a:ea typeface="新細明體" charset="-120"/>
              </a:rPr>
              <a:t>v</a:t>
            </a:r>
            <a:r>
              <a:rPr lang="en-US" altLang="zh-TW" i="1" baseline="-25000" dirty="0">
                <a:ea typeface="新細明體" charset="-120"/>
              </a:rPr>
              <a:t> </a:t>
            </a:r>
            <a:r>
              <a:rPr lang="en-US" altLang="zh-TW" i="1" dirty="0">
                <a:ea typeface="新細明體" charset="-120"/>
              </a:rPr>
              <a:t>, </a:t>
            </a:r>
            <a:r>
              <a:rPr lang="en-US" altLang="zh-TW" i="1" dirty="0" err="1">
                <a:ea typeface="新細明體" charset="-120"/>
              </a:rPr>
              <a:t>z</a:t>
            </a:r>
            <a:r>
              <a:rPr lang="en-US" altLang="zh-TW" i="1" baseline="-25000" dirty="0" err="1">
                <a:ea typeface="新細明體" charset="-120"/>
              </a:rPr>
              <a:t>v</a:t>
            </a:r>
            <a:r>
              <a:rPr lang="en-US" altLang="zh-TW" i="1" baseline="-25000" dirty="0">
                <a:ea typeface="新細明體" charset="-120"/>
              </a:rPr>
              <a:t> </a:t>
            </a:r>
            <a:r>
              <a:rPr lang="en-US" altLang="zh-TW" i="1" dirty="0">
                <a:ea typeface="新細明體" charset="-120"/>
              </a:rPr>
              <a:t>)</a:t>
            </a:r>
          </a:p>
        </p:txBody>
      </p:sp>
      <p:sp>
        <p:nvSpPr>
          <p:cNvPr id="6158" name="Text Box 13"/>
          <p:cNvSpPr txBox="1">
            <a:spLocks noChangeArrowheads="1"/>
          </p:cNvSpPr>
          <p:nvPr/>
        </p:nvSpPr>
        <p:spPr bwMode="auto">
          <a:xfrm>
            <a:off x="3646488" y="3429000"/>
            <a:ext cx="1048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>
                <a:ea typeface="新細明體" charset="-120"/>
              </a:rPr>
              <a:t>P(</a:t>
            </a:r>
            <a:r>
              <a:rPr lang="en-US" altLang="zh-TW" i="1" dirty="0" err="1">
                <a:ea typeface="新細明體" charset="-120"/>
              </a:rPr>
              <a:t>x</a:t>
            </a:r>
            <a:r>
              <a:rPr lang="en-US" altLang="zh-TW" i="1" baseline="-25000" dirty="0" err="1">
                <a:ea typeface="新細明體" charset="-120"/>
              </a:rPr>
              <a:t>s</a:t>
            </a:r>
            <a:r>
              <a:rPr lang="en-US" altLang="zh-TW" i="1" baseline="-25000" dirty="0">
                <a:ea typeface="新細明體" charset="-120"/>
              </a:rPr>
              <a:t> </a:t>
            </a:r>
            <a:r>
              <a:rPr lang="en-US" altLang="zh-TW" i="1" dirty="0">
                <a:ea typeface="新細明體" charset="-120"/>
              </a:rPr>
              <a:t>, </a:t>
            </a:r>
            <a:r>
              <a:rPr lang="en-US" altLang="zh-TW" i="1" dirty="0" err="1">
                <a:ea typeface="新細明體" charset="-120"/>
              </a:rPr>
              <a:t>y</a:t>
            </a:r>
            <a:r>
              <a:rPr lang="en-US" altLang="zh-TW" i="1" baseline="-25000" dirty="0" err="1">
                <a:ea typeface="新細明體" charset="-120"/>
              </a:rPr>
              <a:t>s</a:t>
            </a:r>
            <a:r>
              <a:rPr lang="en-US" altLang="zh-TW" i="1" dirty="0">
                <a:ea typeface="新細明體" charset="-120"/>
              </a:rPr>
              <a:t>)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4343400" y="4038600"/>
            <a:ext cx="0" cy="76200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TW" altLang="en-US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318000" y="4851400"/>
            <a:ext cx="1597025" cy="457200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dirty="0">
                <a:ea typeface="新細明體" charset="-120"/>
              </a:rPr>
              <a:t>View Plane</a:t>
            </a:r>
          </a:p>
        </p:txBody>
      </p:sp>
      <p:sp>
        <p:nvSpPr>
          <p:cNvPr id="6161" name="Text Box 16"/>
          <p:cNvSpPr txBox="1">
            <a:spLocks noChangeArrowheads="1"/>
          </p:cNvSpPr>
          <p:nvPr/>
        </p:nvSpPr>
        <p:spPr bwMode="auto">
          <a:xfrm>
            <a:off x="3794125" y="472440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TW" i="1">
                <a:ea typeface="新細明體" charset="-120"/>
              </a:rPr>
              <a:t>d</a:t>
            </a:r>
          </a:p>
        </p:txBody>
      </p:sp>
      <p:sp>
        <p:nvSpPr>
          <p:cNvPr id="6162" name="Line 17"/>
          <p:cNvSpPr>
            <a:spLocks noChangeShapeType="1"/>
          </p:cNvSpPr>
          <p:nvPr/>
        </p:nvSpPr>
        <p:spPr bwMode="auto">
          <a:xfrm>
            <a:off x="6621463" y="3300413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163" name="Text Box 16"/>
          <p:cNvSpPr txBox="1">
            <a:spLocks noChangeArrowheads="1"/>
          </p:cNvSpPr>
          <p:nvPr/>
        </p:nvSpPr>
        <p:spPr bwMode="auto">
          <a:xfrm>
            <a:off x="1219200" y="472440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TW" i="1">
                <a:ea typeface="新細明體" charset="-120"/>
              </a:rPr>
              <a:t>0</a:t>
            </a:r>
          </a:p>
        </p:txBody>
      </p:sp>
      <p:sp>
        <p:nvSpPr>
          <p:cNvPr id="6164" name="Oval 4"/>
          <p:cNvSpPr>
            <a:spLocks noChangeArrowheads="1"/>
          </p:cNvSpPr>
          <p:nvPr/>
        </p:nvSpPr>
        <p:spPr bwMode="auto">
          <a:xfrm>
            <a:off x="4241800" y="3848100"/>
            <a:ext cx="173037" cy="1905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535738" y="3189288"/>
            <a:ext cx="173037" cy="190500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zh-TW" altLang="en-US">
              <a:solidFill>
                <a:schemeClr val="tx1"/>
              </a:solidFill>
              <a:ea typeface="新細明體" charset="-120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Transformations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TW" dirty="0">
                <a:ea typeface="新細明體" charset="-120"/>
              </a:rPr>
              <a:t>Transform Matrix</a:t>
            </a:r>
          </a:p>
        </p:txBody>
      </p:sp>
      <p:graphicFrame>
        <p:nvGraphicFramePr>
          <p:cNvPr id="8198" name="Object 20"/>
          <p:cNvGraphicFramePr>
            <a:graphicFrameLocks noChangeAspect="1"/>
          </p:cNvGraphicFramePr>
          <p:nvPr/>
        </p:nvGraphicFramePr>
        <p:xfrm>
          <a:off x="4495800" y="4191000"/>
          <a:ext cx="4084638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3" imgW="2247840" imgH="457200" progId="Equation.3">
                  <p:embed/>
                </p:oleObj>
              </mc:Choice>
              <mc:Fallback>
                <p:oleObj name="Equation" r:id="rId3" imgW="224784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191000"/>
                        <a:ext cx="4084638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773354"/>
              </p:ext>
            </p:extLst>
          </p:nvPr>
        </p:nvGraphicFramePr>
        <p:xfrm>
          <a:off x="609600" y="1981200"/>
          <a:ext cx="8077200" cy="160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方程式" r:id="rId5" imgW="4609800" imgH="914400" progId="Equation.3">
                  <p:embed/>
                </p:oleObj>
              </mc:Choice>
              <mc:Fallback>
                <p:oleObj name="方程式" r:id="rId5" imgW="460980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981200"/>
                        <a:ext cx="8077200" cy="160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6"/>
          <p:cNvGraphicFramePr>
            <a:graphicFrameLocks noChangeAspect="1"/>
          </p:cNvGraphicFramePr>
          <p:nvPr/>
        </p:nvGraphicFramePr>
        <p:xfrm>
          <a:off x="609600" y="3719513"/>
          <a:ext cx="3249613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7" imgW="1854000" imgH="965160" progId="Equation.3">
                  <p:embed/>
                </p:oleObj>
              </mc:Choice>
              <mc:Fallback>
                <p:oleObj name="Equation" r:id="rId7" imgW="1854000" imgH="9651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719513"/>
                        <a:ext cx="3249613" cy="169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Transformations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TW" dirty="0">
                <a:ea typeface="新細明體" charset="-120"/>
              </a:rPr>
              <a:t>Transform Matrix</a:t>
            </a:r>
          </a:p>
        </p:txBody>
      </p:sp>
      <p:graphicFrame>
        <p:nvGraphicFramePr>
          <p:cNvPr id="7174" name="Object 1"/>
          <p:cNvGraphicFramePr>
            <a:graphicFrameLocks noChangeAspect="1"/>
          </p:cNvGraphicFramePr>
          <p:nvPr/>
        </p:nvGraphicFramePr>
        <p:xfrm>
          <a:off x="1447800" y="2667000"/>
          <a:ext cx="199072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Equation" r:id="rId3" imgW="863280" imgH="990360" progId="Equation.3">
                  <p:embed/>
                </p:oleObj>
              </mc:Choice>
              <mc:Fallback>
                <p:oleObj name="Equation" r:id="rId3" imgW="863280" imgH="9903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667000"/>
                        <a:ext cx="1990725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2"/>
          <p:cNvGraphicFramePr>
            <a:graphicFrameLocks noChangeAspect="1"/>
          </p:cNvGraphicFramePr>
          <p:nvPr/>
        </p:nvGraphicFramePr>
        <p:xfrm>
          <a:off x="4343400" y="2667000"/>
          <a:ext cx="3429000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5" imgW="1447560" imgH="965160" progId="Equation.3">
                  <p:embed/>
                </p:oleObj>
              </mc:Choice>
              <mc:Fallback>
                <p:oleObj name="Equation" r:id="rId5" imgW="1447560" imgH="9651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667000"/>
                        <a:ext cx="3429000" cy="2287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3"/>
          <p:cNvGraphicFramePr>
            <a:graphicFrameLocks noChangeAspect="1"/>
          </p:cNvGraphicFramePr>
          <p:nvPr/>
        </p:nvGraphicFramePr>
        <p:xfrm>
          <a:off x="3430588" y="1447800"/>
          <a:ext cx="1522412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7" imgW="660240" imgH="431640" progId="Equation.3">
                  <p:embed/>
                </p:oleObj>
              </mc:Choice>
              <mc:Fallback>
                <p:oleObj name="Equation" r:id="rId7" imgW="66024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588" y="1447800"/>
                        <a:ext cx="1522412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19"/>
          <p:cNvGraphicFramePr>
            <a:graphicFrameLocks noChangeAspect="1"/>
          </p:cNvGraphicFramePr>
          <p:nvPr/>
        </p:nvGraphicFramePr>
        <p:xfrm>
          <a:off x="5562600" y="1447800"/>
          <a:ext cx="155098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9" imgW="672840" imgH="431640" progId="Equation.3">
                  <p:embed/>
                </p:oleObj>
              </mc:Choice>
              <mc:Fallback>
                <p:oleObj name="Equation" r:id="rId9" imgW="672840" imgH="431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447800"/>
                        <a:ext cx="1550988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Transformations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Transformation form World</a:t>
            </a:r>
            <a:r>
              <a:rPr lang="zh-TW" altLang="en-US" dirty="0"/>
              <a:t> </a:t>
            </a:r>
            <a:r>
              <a:rPr lang="en-US" altLang="zh-TW" dirty="0"/>
              <a:t>to View</a:t>
            </a:r>
            <a:r>
              <a:rPr lang="zh-TW" altLang="en-US" dirty="0"/>
              <a:t> </a:t>
            </a:r>
            <a:r>
              <a:rPr lang="en-US" altLang="zh-TW" dirty="0"/>
              <a:t>to Screen</a:t>
            </a: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1563" t="13021" r="68750" b="47917"/>
          <a:stretch>
            <a:fillRect/>
          </a:stretch>
        </p:blipFill>
        <p:spPr bwMode="auto">
          <a:xfrm>
            <a:off x="914400" y="1905000"/>
            <a:ext cx="28956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943100"/>
            <a:ext cx="4275920" cy="33147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4572000"/>
            <a:ext cx="1981200" cy="17909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Transformations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Transformation form World</a:t>
            </a:r>
            <a:r>
              <a:rPr lang="zh-TW" altLang="en-US" dirty="0"/>
              <a:t> </a:t>
            </a:r>
            <a:r>
              <a:rPr lang="en-US" altLang="zh-TW" dirty="0"/>
              <a:t>to View</a:t>
            </a:r>
            <a:r>
              <a:rPr lang="zh-TW" altLang="en-US" dirty="0"/>
              <a:t> </a:t>
            </a:r>
            <a:r>
              <a:rPr lang="en-US" altLang="zh-TW" dirty="0"/>
              <a:t>to Screen</a:t>
            </a:r>
            <a:endParaRPr lang="zh-TW" altLang="en-US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 l="1693" t="12847" r="46875" b="36458"/>
          <a:stretch>
            <a:fillRect/>
          </a:stretch>
        </p:blipFill>
        <p:spPr bwMode="auto">
          <a:xfrm>
            <a:off x="838200" y="1905000"/>
            <a:ext cx="50165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4818" name="Object 20"/>
          <p:cNvGraphicFramePr>
            <a:graphicFrameLocks noChangeAspect="1"/>
          </p:cNvGraphicFramePr>
          <p:nvPr/>
        </p:nvGraphicFramePr>
        <p:xfrm>
          <a:off x="4876800" y="5638800"/>
          <a:ext cx="4084638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6" name="方程式" r:id="rId4" imgW="2247840" imgH="457200" progId="Equation.3">
                  <p:embed/>
                </p:oleObj>
              </mc:Choice>
              <mc:Fallback>
                <p:oleObj name="方程式" r:id="rId4" imgW="224784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638800"/>
                        <a:ext cx="4084638" cy="8302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TW" dirty="0"/>
              <a:t>Cartesian coordinate space</a:t>
            </a:r>
            <a:endParaRPr lang="zh-TW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6372" t="31583" r="37295" b="15478"/>
          <a:stretch>
            <a:fillRect/>
          </a:stretch>
        </p:blipFill>
        <p:spPr bwMode="auto">
          <a:xfrm>
            <a:off x="800100" y="1688068"/>
            <a:ext cx="3835910" cy="352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0" y="1688068"/>
            <a:ext cx="3810000" cy="3563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762000" y="523136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dirty="0"/>
              <a:t>A 2D Cartesian coordinate space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62500" y="526946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TW" dirty="0"/>
              <a:t>A 3D Cartesian coordinate space</a:t>
            </a:r>
            <a:endParaRPr lang="zh-TW" altLang="en-US" dirty="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Coordinate Transformations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TW" dirty="0">
                <a:ea typeface="新細明體" charset="-120"/>
              </a:rPr>
              <a:t>Move origin to the center of the screen</a:t>
            </a: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371600" y="2290762"/>
            <a:ext cx="2971800" cy="3124200"/>
            <a:chOff x="1371600" y="2514600"/>
            <a:chExt cx="2971800" cy="3124200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1389063" y="2514600"/>
              <a:ext cx="2954337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 bwMode="auto">
            <a:xfrm>
              <a:off x="1371600" y="2514600"/>
              <a:ext cx="0" cy="3124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 bwMode="auto">
            <a:xfrm>
              <a:off x="1371600" y="5638800"/>
              <a:ext cx="2954338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 bwMode="auto">
            <a:xfrm flipV="1">
              <a:off x="4325938" y="2514600"/>
              <a:ext cx="0" cy="312420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371600" y="1828800"/>
            <a:ext cx="3422650" cy="3586162"/>
            <a:chOff x="1371600" y="2052935"/>
            <a:chExt cx="3421911" cy="3585865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flipV="1">
              <a:off x="1371600" y="4191120"/>
              <a:ext cx="2955287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 bwMode="auto">
            <a:xfrm flipV="1">
              <a:off x="2895271" y="2514859"/>
              <a:ext cx="0" cy="3123941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260" name="TextBox 28"/>
            <p:cNvSpPr txBox="1">
              <a:spLocks noChangeArrowheads="1"/>
            </p:cNvSpPr>
            <p:nvPr/>
          </p:nvSpPr>
          <p:spPr bwMode="auto">
            <a:xfrm>
              <a:off x="4352365" y="3935523"/>
              <a:ext cx="44114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accent1"/>
                  </a:solidFill>
                  <a:ea typeface="新細明體" charset="-120"/>
                </a:rPr>
                <a:t>x’</a:t>
              </a:r>
              <a:endParaRPr lang="zh-TW" altLang="en-US">
                <a:solidFill>
                  <a:schemeClr val="accent1"/>
                </a:solidFill>
                <a:ea typeface="新細明體" charset="-120"/>
              </a:endParaRPr>
            </a:p>
          </p:txBody>
        </p:sp>
        <p:sp>
          <p:nvSpPr>
            <p:cNvPr id="10261" name="TextBox 29"/>
            <p:cNvSpPr txBox="1">
              <a:spLocks noChangeArrowheads="1"/>
            </p:cNvSpPr>
            <p:nvPr/>
          </p:nvSpPr>
          <p:spPr bwMode="auto">
            <a:xfrm>
              <a:off x="2726323" y="2052935"/>
              <a:ext cx="44114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accent1"/>
                  </a:solidFill>
                  <a:ea typeface="新細明體" charset="-120"/>
                </a:rPr>
                <a:t>y’</a:t>
              </a:r>
              <a:endParaRPr lang="zh-TW" altLang="en-US">
                <a:solidFill>
                  <a:schemeClr val="accent1"/>
                </a:solidFill>
                <a:ea typeface="新細明體" charset="-120"/>
              </a:endParaRP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862263" y="2214562"/>
            <a:ext cx="1635125" cy="1752600"/>
            <a:chOff x="3123420" y="2440632"/>
            <a:chExt cx="1635443" cy="1752600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3142474" y="2669232"/>
              <a:ext cx="0" cy="15240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  <a:ex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3123420" y="4167832"/>
              <a:ext cx="140521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  <a:ex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256" name="TextBox 13"/>
            <p:cNvSpPr txBox="1">
              <a:spLocks noChangeArrowheads="1"/>
            </p:cNvSpPr>
            <p:nvPr/>
          </p:nvSpPr>
          <p:spPr bwMode="auto">
            <a:xfrm>
              <a:off x="4266420" y="367776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ea typeface="新細明體" charset="-120"/>
                </a:rPr>
                <a:t>x1</a:t>
              </a:r>
              <a:endParaRPr lang="zh-TW" altLang="en-US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10257" name="TextBox 21"/>
            <p:cNvSpPr txBox="1">
              <a:spLocks noChangeArrowheads="1"/>
            </p:cNvSpPr>
            <p:nvPr/>
          </p:nvSpPr>
          <p:spPr bwMode="auto">
            <a:xfrm>
              <a:off x="3199620" y="2440632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ea typeface="新細明體" charset="-120"/>
                </a:rPr>
                <a:t>y1</a:t>
              </a:r>
              <a:endParaRPr lang="zh-TW" altLang="en-US">
                <a:solidFill>
                  <a:srgbClr val="FF0000"/>
                </a:solidFill>
                <a:ea typeface="新細明體" charset="-120"/>
              </a:endParaRPr>
            </a:p>
          </p:txBody>
        </p:sp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1219200" y="1833562"/>
            <a:ext cx="3616325" cy="3738563"/>
            <a:chOff x="2971020" y="611832"/>
            <a:chExt cx="3616643" cy="3738265"/>
          </a:xfrm>
        </p:grpSpPr>
        <p:cxnSp>
          <p:nvCxnSpPr>
            <p:cNvPr id="51" name="Straight Arrow Connector 50"/>
            <p:cNvCxnSpPr/>
            <p:nvPr/>
          </p:nvCxnSpPr>
          <p:spPr bwMode="auto">
            <a:xfrm flipV="1">
              <a:off x="3142485" y="1068996"/>
              <a:ext cx="0" cy="3123951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  <a:ex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3123433" y="4169136"/>
              <a:ext cx="2980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  <a:ex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252" name="TextBox 52"/>
            <p:cNvSpPr txBox="1">
              <a:spLocks noChangeArrowheads="1"/>
            </p:cNvSpPr>
            <p:nvPr/>
          </p:nvSpPr>
          <p:spPr bwMode="auto">
            <a:xfrm>
              <a:off x="6095220" y="3888432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ea typeface="新細明體" charset="-120"/>
                </a:rPr>
                <a:t>x2</a:t>
              </a:r>
              <a:endParaRPr lang="zh-TW" altLang="en-US">
                <a:solidFill>
                  <a:srgbClr val="FF0000"/>
                </a:solidFill>
                <a:ea typeface="新細明體" charset="-120"/>
              </a:endParaRPr>
            </a:p>
          </p:txBody>
        </p:sp>
        <p:sp>
          <p:nvSpPr>
            <p:cNvPr id="10253" name="TextBox 53"/>
            <p:cNvSpPr txBox="1">
              <a:spLocks noChangeArrowheads="1"/>
            </p:cNvSpPr>
            <p:nvPr/>
          </p:nvSpPr>
          <p:spPr bwMode="auto">
            <a:xfrm>
              <a:off x="2971020" y="611832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rgbClr val="FF0000"/>
                  </a:solidFill>
                  <a:ea typeface="新細明體" charset="-120"/>
                </a:rPr>
                <a:t>y2</a:t>
              </a:r>
              <a:endParaRPr lang="zh-TW" altLang="en-US">
                <a:solidFill>
                  <a:srgbClr val="FF0000"/>
                </a:solidFill>
                <a:ea typeface="新細明體" charset="-120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Cross_Param</a:t>
            </a:r>
            <a:endParaRPr lang="zh-TW" altLang="en-US" dirty="0"/>
          </a:p>
        </p:txBody>
      </p:sp>
      <p:pic>
        <p:nvPicPr>
          <p:cNvPr id="5" name="Picture 2" descr="C:\Users\DMC\Desktop\電腦圖學P2作業講解\CASE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39982"/>
            <a:ext cx="8534400" cy="42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04824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Cross_Param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6867" name="Picture 3" descr="C:\Users\DMC\Desktop\電腦圖學P2作業講解\CAS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6106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51005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Cross_Param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5842" name="Picture 2" descr="C:\Users\DMC\Desktop\電腦圖學P2作業講解\CAS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44600"/>
            <a:ext cx="85344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90587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20 points for projecting a wall onto the screen with perspective projection and drawing it.</a:t>
            </a:r>
          </a:p>
          <a:p>
            <a:r>
              <a:rPr lang="en-US" altLang="zh-TW" dirty="0"/>
              <a:t>10 more points for correctly clipping walls to the view, for a single cell maze.</a:t>
            </a:r>
          </a:p>
          <a:p>
            <a:r>
              <a:rPr lang="en-US" altLang="zh-TW" dirty="0"/>
              <a:t>20 more points for doing the recursive visibility.</a:t>
            </a:r>
          </a:p>
          <a:p>
            <a:pPr marL="0" indent="0">
              <a:buNone/>
            </a:pPr>
            <a:r>
              <a:rPr lang="en-US" altLang="zh-TW" dirty="0"/>
              <a:t>----------------------------------------------------------------------</a:t>
            </a:r>
          </a:p>
          <a:p>
            <a:pPr marL="0" indent="0">
              <a:buNone/>
            </a:pPr>
            <a:r>
              <a:rPr lang="en-US" altLang="zh-TW" dirty="0"/>
              <a:t>Bonus</a:t>
            </a:r>
          </a:p>
          <a:p>
            <a:r>
              <a:rPr lang="en-US" altLang="zh-TW" dirty="0"/>
              <a:t>20 points for QT User Interface.</a:t>
            </a:r>
          </a:p>
          <a:p>
            <a:r>
              <a:rPr lang="en-US" altLang="zh-TW" dirty="0"/>
              <a:t>~25 points for doing something interesting or cool.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743261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zh-TW" dirty="0">
                <a:solidFill>
                  <a:srgbClr val="FF0000"/>
                </a:solidFill>
              </a:rPr>
              <a:t>Vector3.h</a:t>
            </a:r>
          </a:p>
          <a:p>
            <a:endParaRPr lang="es-ES" altLang="zh-TW" dirty="0"/>
          </a:p>
          <a:p>
            <a:endParaRPr lang="es-ES" altLang="zh-TW" dirty="0"/>
          </a:p>
          <a:p>
            <a:endParaRPr lang="es-ES" altLang="zh-TW" dirty="0"/>
          </a:p>
          <a:p>
            <a:endParaRPr lang="es-ES" altLang="zh-TW" dirty="0"/>
          </a:p>
          <a:p>
            <a:endParaRPr lang="es-ES" altLang="zh-TW" dirty="0"/>
          </a:p>
          <a:p>
            <a:pPr>
              <a:buNone/>
            </a:pPr>
            <a:endParaRPr lang="es-ES" altLang="zh-TW" sz="900" dirty="0"/>
          </a:p>
          <a:p>
            <a:r>
              <a:rPr lang="es-ES" altLang="zh-TW" dirty="0"/>
              <a:t>U = p2 – p1 = (x2-x1, y2-y1, z2-z1) = &lt;ux, uy, uz&gt;</a:t>
            </a:r>
          </a:p>
          <a:p>
            <a:r>
              <a:rPr lang="en-US" altLang="zh-TW" dirty="0"/>
              <a:t>Vector Length</a:t>
            </a:r>
          </a:p>
          <a:p>
            <a:r>
              <a:rPr lang="en-US" altLang="zh-TW" dirty="0"/>
              <a:t>Normalization 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Vector (1/4)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67000" y="40386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Vectors in the plane</a:t>
            </a:r>
            <a:endParaRPr lang="zh-TW" alt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 l="38229" t="30885" r="7238" b="25424"/>
          <a:stretch>
            <a:fillRect/>
          </a:stretch>
        </p:blipFill>
        <p:spPr bwMode="auto">
          <a:xfrm>
            <a:off x="2667000" y="1295400"/>
            <a:ext cx="4562804" cy="272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45139" t="46525" r="23611" b="47892"/>
          <a:stretch>
            <a:fillRect/>
          </a:stretch>
        </p:blipFill>
        <p:spPr bwMode="auto">
          <a:xfrm>
            <a:off x="3035300" y="50419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l="46065" t="65066" r="42691" b="30414"/>
          <a:stretch>
            <a:fillRect/>
          </a:stretch>
        </p:blipFill>
        <p:spPr bwMode="auto">
          <a:xfrm>
            <a:off x="3035300" y="5562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Vector (2/4)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Scalar Multiplication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Vector Addition</a:t>
            </a:r>
            <a:endParaRPr lang="zh-TW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46100" t="45951" r="17920" b="45763"/>
          <a:stretch>
            <a:fillRect/>
          </a:stretch>
        </p:blipFill>
        <p:spPr bwMode="auto">
          <a:xfrm>
            <a:off x="3962400" y="1371600"/>
            <a:ext cx="487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 l="34821" t="56026" r="29199" b="40207"/>
          <a:stretch>
            <a:fillRect/>
          </a:stretch>
        </p:blipFill>
        <p:spPr bwMode="auto">
          <a:xfrm>
            <a:off x="3962400" y="2209800"/>
            <a:ext cx="487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 l="29762" t="19115" r="13457" b="58789"/>
          <a:stretch>
            <a:fillRect/>
          </a:stretch>
        </p:blipFill>
        <p:spPr bwMode="auto">
          <a:xfrm>
            <a:off x="838200" y="3352800"/>
            <a:ext cx="76962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 l="34821" t="68832" r="31448" b="28155"/>
          <a:stretch>
            <a:fillRect/>
          </a:stretch>
        </p:blipFill>
        <p:spPr bwMode="auto">
          <a:xfrm>
            <a:off x="3200400" y="2895600"/>
            <a:ext cx="571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Vector (3/4)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Vector Subtraction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>
              <a:buNone/>
            </a:pPr>
            <a:endParaRPr lang="en-US" altLang="zh-TW" sz="1200" dirty="0"/>
          </a:p>
          <a:p>
            <a:pPr>
              <a:buNone/>
            </a:pPr>
            <a:endParaRPr lang="en-US" altLang="zh-TW" sz="1050" dirty="0"/>
          </a:p>
          <a:p>
            <a:r>
              <a:rPr lang="en-US" altLang="zh-TW" dirty="0"/>
              <a:t>The Inner Product, or the “Dot” Product</a:t>
            </a:r>
            <a:endParaRPr lang="zh-TW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37667" t="40678" r="6676" b="38983"/>
          <a:stretch>
            <a:fillRect/>
          </a:stretch>
        </p:blipFill>
        <p:spPr bwMode="auto">
          <a:xfrm>
            <a:off x="1295400" y="1828800"/>
            <a:ext cx="6705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 l="58936" t="61866" r="20204" b="36402"/>
          <a:stretch>
            <a:fillRect/>
          </a:stretch>
        </p:blipFill>
        <p:spPr bwMode="auto">
          <a:xfrm>
            <a:off x="3657600" y="1371600"/>
            <a:ext cx="464661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 cstate="print"/>
          <a:srcRect l="35945" t="35687" r="39318" b="60546"/>
          <a:stretch>
            <a:fillRect/>
          </a:stretch>
        </p:blipFill>
        <p:spPr bwMode="auto">
          <a:xfrm>
            <a:off x="838200" y="4267200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5" cstate="print"/>
          <a:srcRect l="39318" t="43220" r="34259" b="53013"/>
          <a:stretch>
            <a:fillRect/>
          </a:stretch>
        </p:blipFill>
        <p:spPr bwMode="auto">
          <a:xfrm>
            <a:off x="838200" y="4648200"/>
            <a:ext cx="3581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6" cstate="print"/>
          <a:srcRect l="57309" t="45480" r="15144" b="29661"/>
          <a:stretch>
            <a:fillRect/>
          </a:stretch>
        </p:blipFill>
        <p:spPr bwMode="auto">
          <a:xfrm>
            <a:off x="4800600" y="4191000"/>
            <a:ext cx="3429000" cy="230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4419600" y="1828800"/>
            <a:ext cx="4288862" cy="2849875"/>
            <a:chOff x="2492938" y="2712725"/>
            <a:chExt cx="4288862" cy="2849875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53654" t="47615" r="17580" b="26773"/>
            <a:stretch>
              <a:fillRect/>
            </a:stretch>
          </p:blipFill>
          <p:spPr bwMode="auto">
            <a:xfrm>
              <a:off x="2492938" y="2712725"/>
              <a:ext cx="4288862" cy="284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78953" t="47615" r="17580" b="49372"/>
            <a:stretch>
              <a:fillRect/>
            </a:stretch>
          </p:blipFill>
          <p:spPr bwMode="auto">
            <a:xfrm>
              <a:off x="3581400" y="2971800"/>
              <a:ext cx="469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Vector (4/4)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Cross Product</a:t>
            </a:r>
          </a:p>
          <a:p>
            <a:pPr lvl="1"/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 lvl="1"/>
            <a:r>
              <a:rPr lang="en-US" altLang="zh-TW" b="1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 l="39635" t="58757" r="29913" b="37853"/>
          <a:stretch>
            <a:fillRect/>
          </a:stretch>
        </p:blipFill>
        <p:spPr bwMode="auto">
          <a:xfrm>
            <a:off x="1143000" y="1828800"/>
            <a:ext cx="3581400" cy="29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 l="36507" t="42467" r="50000" b="49247"/>
          <a:stretch>
            <a:fillRect/>
          </a:stretch>
        </p:blipFill>
        <p:spPr bwMode="auto">
          <a:xfrm>
            <a:off x="1219199" y="3810000"/>
            <a:ext cx="266007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 l="36507" t="61994" r="23250" b="34934"/>
          <a:stretch>
            <a:fillRect/>
          </a:stretch>
        </p:blipFill>
        <p:spPr bwMode="auto">
          <a:xfrm>
            <a:off x="1219200" y="5029200"/>
            <a:ext cx="7696200" cy="4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l="78953" t="47615" r="17580" b="49372"/>
          <a:stretch>
            <a:fillRect/>
          </a:stretch>
        </p:blipFill>
        <p:spPr bwMode="auto">
          <a:xfrm>
            <a:off x="5638800" y="1828800"/>
            <a:ext cx="469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Matrix 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charset="-120"/>
              </a:rPr>
              <a:t>Matrix</a:t>
            </a:r>
            <a:endParaRPr lang="en-US" altLang="zh-TW" sz="2000" dirty="0">
              <a:ea typeface="新細明體" charset="-120"/>
            </a:endParaRPr>
          </a:p>
          <a:p>
            <a:pPr>
              <a:defRPr/>
            </a:pPr>
            <a:endParaRPr lang="en-US" altLang="zh-TW" dirty="0">
              <a:ea typeface="新細明體" charset="-12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095938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511052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Matrix 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charset="-120"/>
              </a:rPr>
              <a:t>Multiply </a:t>
            </a:r>
            <a:r>
              <a:rPr lang="en-US" altLang="zh-TW" dirty="0" err="1">
                <a:ea typeface="新細明體" charset="-120"/>
              </a:rPr>
              <a:t>M</a:t>
            </a:r>
            <a:r>
              <a:rPr lang="en-US" altLang="zh-TW" sz="1600" dirty="0" err="1">
                <a:ea typeface="新細明體" charset="-120"/>
              </a:rPr>
              <a:t>m</a:t>
            </a:r>
            <a:r>
              <a:rPr lang="en-US" altLang="zh-TW" sz="1000" dirty="0" err="1">
                <a:ea typeface="新細明體" charset="-120"/>
              </a:rPr>
              <a:t>x</a:t>
            </a:r>
            <a:r>
              <a:rPr lang="en-US" altLang="zh-TW" sz="1600" dirty="0" err="1">
                <a:ea typeface="新細明體" charset="-120"/>
              </a:rPr>
              <a:t>p</a:t>
            </a:r>
            <a:r>
              <a:rPr lang="en-US" altLang="zh-TW" dirty="0">
                <a:ea typeface="新細明體" charset="-120"/>
              </a:rPr>
              <a:t> with </a:t>
            </a:r>
            <a:r>
              <a:rPr lang="en-US" altLang="zh-TW" dirty="0" err="1">
                <a:ea typeface="新細明體" charset="-120"/>
              </a:rPr>
              <a:t>M</a:t>
            </a:r>
            <a:r>
              <a:rPr lang="en-US" altLang="zh-TW" sz="1600" dirty="0" err="1">
                <a:ea typeface="新細明體" charset="-120"/>
              </a:rPr>
              <a:t>p</a:t>
            </a:r>
            <a:r>
              <a:rPr lang="en-US" altLang="zh-TW" sz="1000" dirty="0" err="1">
                <a:ea typeface="新細明體" charset="-120"/>
              </a:rPr>
              <a:t>x</a:t>
            </a:r>
            <a:r>
              <a:rPr lang="en-US" altLang="zh-TW" sz="1600" dirty="0" err="1">
                <a:ea typeface="新細明體" charset="-120"/>
              </a:rPr>
              <a:t>n</a:t>
            </a:r>
            <a:endParaRPr lang="en-US" altLang="zh-TW" dirty="0">
              <a:ea typeface="新細明體" charset="-120"/>
            </a:endParaRPr>
          </a:p>
          <a:p>
            <a:pPr marL="0" indent="0">
              <a:buFontTx/>
              <a:buNone/>
              <a:defRPr/>
            </a:pPr>
            <a:endParaRPr lang="en-US" altLang="zh-TW" sz="2000" dirty="0">
              <a:ea typeface="新細明體" charset="-120"/>
            </a:endParaRPr>
          </a:p>
          <a:p>
            <a:pPr>
              <a:defRPr/>
            </a:pPr>
            <a:endParaRPr lang="en-US" altLang="zh-TW" dirty="0">
              <a:ea typeface="新細明體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953" t="13021" r="43750" b="51042"/>
          <a:stretch>
            <a:fillRect/>
          </a:stretch>
        </p:blipFill>
        <p:spPr bwMode="auto">
          <a:xfrm>
            <a:off x="457200" y="18923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Graphics Pipeline (1/2)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2411" t="27995" r="16469" b="19246"/>
          <a:stretch>
            <a:fillRect/>
          </a:stretch>
        </p:blipFill>
        <p:spPr bwMode="auto">
          <a:xfrm>
            <a:off x="914400" y="1752600"/>
            <a:ext cx="786856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TS006256058">
  <a:themeElements>
    <a:clrScheme name="Cloud skipper design template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Cloud skipper design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loud skipper design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 skipper design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 skipper desig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TS006256058</Template>
  <TotalTime>14501</TotalTime>
  <Words>356</Words>
  <Application>Microsoft Office PowerPoint</Application>
  <PresentationFormat>如螢幕大小 (4:3)</PresentationFormat>
  <Paragraphs>120</Paragraphs>
  <Slides>24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新細明體</vt:lpstr>
      <vt:lpstr>Arial</vt:lpstr>
      <vt:lpstr>Arial Narrow</vt:lpstr>
      <vt:lpstr>Calibri</vt:lpstr>
      <vt:lpstr>Times New Roman</vt:lpstr>
      <vt:lpstr>TS006256058</vt:lpstr>
      <vt:lpstr>Equation</vt:lpstr>
      <vt:lpstr>方程式</vt:lpstr>
      <vt:lpstr>Coordinate systems and transformations</vt:lpstr>
      <vt:lpstr>Cartesian coordinate space</vt:lpstr>
      <vt:lpstr>Vector (1/4)</vt:lpstr>
      <vt:lpstr>Vector (2/4)</vt:lpstr>
      <vt:lpstr>Vector (3/4)</vt:lpstr>
      <vt:lpstr>Vector (4/4)</vt:lpstr>
      <vt:lpstr>Matrix </vt:lpstr>
      <vt:lpstr>Matrix </vt:lpstr>
      <vt:lpstr>Graphics Pipeline (1/2)</vt:lpstr>
      <vt:lpstr>Graphics Pipeline (2/2)</vt:lpstr>
      <vt:lpstr>Coordinate Transformations</vt:lpstr>
      <vt:lpstr>Coordinate Transformations</vt:lpstr>
      <vt:lpstr>PowerPoint 簡報</vt:lpstr>
      <vt:lpstr>Coordinate Transformations</vt:lpstr>
      <vt:lpstr>Coordinate Transformations</vt:lpstr>
      <vt:lpstr>Coordinate Transformations</vt:lpstr>
      <vt:lpstr>Coordinate Transformations</vt:lpstr>
      <vt:lpstr>Coordinate Transformations</vt:lpstr>
      <vt:lpstr>Coordinate Transformations</vt:lpstr>
      <vt:lpstr>Coordinate Transformations</vt:lpstr>
      <vt:lpstr>Cross_Param</vt:lpstr>
      <vt:lpstr>Cross_Param</vt:lpstr>
      <vt:lpstr>Cross_Param</vt:lpstr>
      <vt:lpstr>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Bad News</dc:title>
  <dc:creator>PP</dc:creator>
  <cp:lastModifiedBy>HONG WEN</cp:lastModifiedBy>
  <cp:revision>307</cp:revision>
  <cp:lastPrinted>1601-01-01T00:00:00Z</cp:lastPrinted>
  <dcterms:created xsi:type="dcterms:W3CDTF">2011-08-24T02:40:02Z</dcterms:created>
  <dcterms:modified xsi:type="dcterms:W3CDTF">2018-10-21T16:06:08Z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